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5" r:id="rId4"/>
  </p:sldMasterIdLst>
  <p:sldIdLst>
    <p:sldId id="343" r:id="rId5"/>
    <p:sldId id="285" r:id="rId6"/>
    <p:sldId id="398" r:id="rId7"/>
    <p:sldId id="350" r:id="rId8"/>
    <p:sldId id="284" r:id="rId9"/>
    <p:sldId id="405" r:id="rId10"/>
    <p:sldId id="401" r:id="rId11"/>
    <p:sldId id="400" r:id="rId12"/>
    <p:sldId id="406" r:id="rId13"/>
    <p:sldId id="452" r:id="rId14"/>
    <p:sldId id="407" r:id="rId15"/>
    <p:sldId id="408" r:id="rId16"/>
    <p:sldId id="409" r:id="rId17"/>
    <p:sldId id="410" r:id="rId18"/>
    <p:sldId id="412" r:id="rId19"/>
    <p:sldId id="453" r:id="rId20"/>
    <p:sldId id="454" r:id="rId21"/>
    <p:sldId id="455" r:id="rId22"/>
    <p:sldId id="456" r:id="rId23"/>
    <p:sldId id="457" r:id="rId24"/>
    <p:sldId id="458" r:id="rId25"/>
    <p:sldId id="459" r:id="rId26"/>
    <p:sldId id="460" r:id="rId27"/>
    <p:sldId id="461" r:id="rId28"/>
    <p:sldId id="462" r:id="rId29"/>
    <p:sldId id="413" r:id="rId30"/>
    <p:sldId id="463" r:id="rId31"/>
    <p:sldId id="464" r:id="rId32"/>
    <p:sldId id="465" r:id="rId33"/>
    <p:sldId id="466" r:id="rId34"/>
    <p:sldId id="467" r:id="rId35"/>
    <p:sldId id="39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FF7"/>
    <a:srgbClr val="F6F9FF"/>
    <a:srgbClr val="000000"/>
    <a:srgbClr val="D0D1D9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34" autoAdjust="0"/>
  </p:normalViewPr>
  <p:slideViewPr>
    <p:cSldViewPr snapToGrid="0">
      <p:cViewPr varScale="1">
        <p:scale>
          <a:sx n="85" d="100"/>
          <a:sy n="85" d="100"/>
        </p:scale>
        <p:origin x="52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-1" y="4450188"/>
            <a:ext cx="12192000" cy="240781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noProof="0" smtClean="0"/>
              <a:t>5/13/2024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23584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5/13/2024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AA314B25-B4AF-394E-BBDA-7E6BAD315F39}"/>
              </a:ext>
            </a:extLst>
          </p:cNvPr>
          <p:cNvSpPr/>
          <p:nvPr userDrawn="1"/>
        </p:nvSpPr>
        <p:spPr>
          <a:xfrm>
            <a:off x="3351057" y="0"/>
            <a:ext cx="8840943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37575EF-0D14-6140-A91B-260C9C9DFE4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2544261-8049-494B-A93D-BDFF1BB847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4886854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214786D-83EE-814C-A5E4-D0EC7D29D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5829" y="633875"/>
            <a:ext cx="5981171" cy="5590250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>
                <a:solidFill>
                  <a:schemeClr val="tx1"/>
                </a:solidFill>
              </a:defRPr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9185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5/13/2024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E148DD3-DD87-154B-80B4-2421965D3C83}"/>
              </a:ext>
            </a:extLst>
          </p:cNvPr>
          <p:cNvSpPr/>
          <p:nvPr userDrawn="1"/>
        </p:nvSpPr>
        <p:spPr>
          <a:xfrm>
            <a:off x="1" y="17145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42E4732-0E8F-7B46-BD08-0F2EE0DA8786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E73F81A-7260-5C4F-A7FF-CA2CC731B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3870" y="942871"/>
            <a:ext cx="571181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CD13CD4-3E4F-2E41-ACF4-2446257D2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43870" y="1973589"/>
            <a:ext cx="5711810" cy="3941540"/>
          </a:xfrm>
        </p:spPr>
        <p:txBody>
          <a:bodyPr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8E69886-8907-DB47-87C2-0621AF156D9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5170" y="621039"/>
            <a:ext cx="4589130" cy="5603086"/>
          </a:xfrm>
          <a:solidFill>
            <a:srgbClr val="EDEFF7"/>
          </a:solidFill>
        </p:spPr>
        <p:txBody>
          <a:bodyPr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6310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9C88DF2D-0421-A94C-82C1-867E1E5E4907}"/>
              </a:ext>
            </a:extLst>
          </p:cNvPr>
          <p:cNvSpPr/>
          <p:nvPr userDrawn="1"/>
        </p:nvSpPr>
        <p:spPr>
          <a:xfrm>
            <a:off x="10993582" y="0"/>
            <a:ext cx="1198418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334D05A3-7A20-9447-8D39-F2980D85413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634999" y="3927894"/>
            <a:ext cx="10922000" cy="2326856"/>
          </a:xfrm>
          <a:prstGeom prst="rect">
            <a:avLst/>
          </a:prstGeom>
          <a:solidFill>
            <a:srgbClr val="F6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35001" y="603250"/>
            <a:ext cx="10921998" cy="3294019"/>
          </a:xfrm>
          <a:solidFill>
            <a:schemeClr val="bg1"/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298078"/>
            <a:ext cx="10113645" cy="743682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213716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noProof="0" smtClean="0"/>
              <a:t>5/13/2024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4638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4217870" y="0"/>
            <a:ext cx="3599236" cy="68579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noProof="0" smtClean="0"/>
              <a:t>5/13/2024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7075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202A34A5-A029-A246-82C6-D288185EB396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noProof="0" smtClean="0"/>
              <a:t>5/13/2024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2407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">
            <a:extLst>
              <a:ext uri="{FF2B5EF4-FFF2-40B4-BE49-F238E27FC236}">
                <a16:creationId xmlns:a16="http://schemas.microsoft.com/office/drawing/2014/main" id="{64248D99-2B30-464D-B9B7-4E5C3A1F3FB2}"/>
              </a:ext>
            </a:extLst>
          </p:cNvPr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3FAFF55B-FDE6-394B-A39B-22627D8FB6E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noProof="0" smtClean="0"/>
              <a:t>5/13/2024</a:t>
            </a:fld>
            <a:endParaRPr lang="en-US" noProof="0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9E345E4-E77C-484E-9FBB-E4EC71F085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3224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83ACCAC0-2C8A-CE43-8C55-22BB53C73920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noProof="0" smtClean="0"/>
              <a:t>5/13/2024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4076461-FF7A-8843-B7F9-D041F3FB22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039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35FB147F-5DC4-B24C-B8CB-D3DA74290381}"/>
              </a:ext>
            </a:extLst>
          </p:cNvPr>
          <p:cNvSpPr/>
          <p:nvPr userDrawn="1"/>
        </p:nvSpPr>
        <p:spPr>
          <a:xfrm>
            <a:off x="1" y="34290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noProof="0" smtClean="0"/>
              <a:t>5/13/2024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B9308E97-4F89-394E-856A-5B4EFCB2E7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7279" y="193086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0BECA0-8817-964B-AEDB-A45669684C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9186" y="193086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EF399F4D-B67A-4C4B-BCF3-36FE110603F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1093" y="193086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08305C84-E25F-EC49-8F2B-4C0181FD3AB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57A1FCE-E6BF-3747-9D43-42DBA6656EC0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666773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B4B74C8-96E7-684F-91B9-8CE56CD10F1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236267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D522564E-B348-544F-A8E5-CFCAFA48B5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8890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5/13/2024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2297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5/13/2024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5BFC727-5650-B049-AA2A-2511C08FB35B}"/>
              </a:ext>
            </a:extLst>
          </p:cNvPr>
          <p:cNvSpPr/>
          <p:nvPr userDrawn="1"/>
        </p:nvSpPr>
        <p:spPr>
          <a:xfrm flipH="1">
            <a:off x="0" y="0"/>
            <a:ext cx="1195754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E700C598-C823-744D-BE16-5114B7625057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1BED569-C9C5-8F4D-A42A-ED4914579D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24550" y="633875"/>
            <a:ext cx="5632450" cy="5591175"/>
          </a:xfrm>
          <a:solidFill>
            <a:schemeClr val="tx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ACB6E588-2EB7-9A41-A93A-7757596EF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5754" y="942870"/>
            <a:ext cx="4157296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6C0FE70-F6BB-3D40-AD3C-E704CABE4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754" y="2281657"/>
            <a:ext cx="4157296" cy="3633471"/>
          </a:xfrm>
        </p:spPr>
        <p:txBody>
          <a:bodyPr>
            <a:normAutofit/>
          </a:bodyPr>
          <a:lstStyle>
            <a:lvl1pPr marL="0" indent="0">
              <a:buClr>
                <a:schemeClr val="tx1"/>
              </a:buClr>
              <a:buNone/>
              <a:defRPr sz="1600">
                <a:solidFill>
                  <a:schemeClr val="tx1"/>
                </a:solidFill>
              </a:defRPr>
            </a:lvl1pPr>
            <a:lvl2pPr marL="201168" indent="0"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2pPr>
            <a:lvl3pPr marL="38404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3pPr>
            <a:lvl4pPr marL="56692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4pPr>
            <a:lvl5pPr marL="74980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171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5/13/2024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AB10FFC-D586-994D-8D3D-F4042255CB72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C7B0C08A-E831-D242-B2CE-2DEB004F982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5C2191-88F7-4148-96FD-E129F707E038}"/>
              </a:ext>
            </a:extLst>
          </p:cNvPr>
          <p:cNvCxnSpPr/>
          <p:nvPr userDrawn="1"/>
        </p:nvCxnSpPr>
        <p:spPr>
          <a:xfrm>
            <a:off x="6818393" y="999565"/>
            <a:ext cx="0" cy="4858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1FB2196-E251-5A40-86F7-6092CEBFA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5460992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800"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ACD1B-0D9C-A547-98A0-D66C341D3D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540794" y="831286"/>
            <a:ext cx="4016206" cy="519542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/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/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/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/>
            </a:lvl5pPr>
          </a:lstStyle>
          <a:p>
            <a:pPr lvl="0"/>
            <a:r>
              <a:rPr lang="en-US" noProof="0"/>
              <a:t>Quote Goes Here</a:t>
            </a:r>
          </a:p>
        </p:txBody>
      </p:sp>
    </p:spTree>
    <p:extLst>
      <p:ext uri="{BB962C8B-B14F-4D97-AF65-F5344CB8AC3E}">
        <p14:creationId xmlns:p14="http://schemas.microsoft.com/office/powerpoint/2010/main" val="4184935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552108B-1F90-0044-A7D4-0956E919F29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noProof="0" smtClean="0"/>
              <a:t>5/13/2024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436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3" r:id="rId2"/>
    <p:sldLayoutId id="2147483675" r:id="rId3"/>
    <p:sldLayoutId id="2147483684" r:id="rId4"/>
    <p:sldLayoutId id="2147483678" r:id="rId5"/>
    <p:sldLayoutId id="2147483688" r:id="rId6"/>
    <p:sldLayoutId id="2147483679" r:id="rId7"/>
    <p:sldLayoutId id="2147483692" r:id="rId8"/>
    <p:sldLayoutId id="2147483691" r:id="rId9"/>
    <p:sldLayoutId id="2147483690" r:id="rId10"/>
    <p:sldLayoutId id="2147483689" r:id="rId11"/>
    <p:sldLayoutId id="214748368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7AEFB0-51F2-5449-996C-73382891D2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NUMLPay</a:t>
            </a:r>
            <a:endParaRPr lang="en-US" sz="5400" dirty="0"/>
          </a:p>
        </p:txBody>
      </p:sp>
      <p:sp>
        <p:nvSpPr>
          <p:cNvPr id="6" name="TextBox 5"/>
          <p:cNvSpPr txBox="1"/>
          <p:nvPr/>
        </p:nvSpPr>
        <p:spPr>
          <a:xfrm>
            <a:off x="1097280" y="4325112"/>
            <a:ext cx="9657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One Click Solution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361" y="2115671"/>
            <a:ext cx="4321215" cy="398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65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53" y="942870"/>
            <a:ext cx="8542821" cy="1292750"/>
          </a:xfrm>
        </p:spPr>
        <p:txBody>
          <a:bodyPr/>
          <a:lstStyle/>
          <a:p>
            <a:pPr lvl="0"/>
            <a:r>
              <a:rPr lang="en-US" b="1" cap="none" spc="0" dirty="0" smtClean="0">
                <a:solidFill>
                  <a:srgbClr val="000000"/>
                </a:solidFill>
              </a:rPr>
              <a:t>Continue…</a:t>
            </a:r>
            <a:endParaRPr lang="en-US" b="1" cap="none" spc="0" dirty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431" y="1790049"/>
            <a:ext cx="9242337" cy="420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53" y="942870"/>
            <a:ext cx="8542821" cy="1292750"/>
          </a:xfrm>
        </p:spPr>
        <p:txBody>
          <a:bodyPr/>
          <a:lstStyle/>
          <a:p>
            <a:pPr lvl="0"/>
            <a:r>
              <a:rPr lang="en-US" b="1" cap="none" spc="0" dirty="0">
                <a:solidFill>
                  <a:srgbClr val="000000"/>
                </a:solidFill>
              </a:rPr>
              <a:t>Methodology</a:t>
            </a:r>
          </a:p>
        </p:txBody>
      </p:sp>
      <p:pic>
        <p:nvPicPr>
          <p:cNvPr id="5" name="Picture 2" descr="Incremental Model in SDLC: Use, Advantage &amp; Disadvant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632" y="2212294"/>
            <a:ext cx="4610100" cy="229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89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53" y="942870"/>
            <a:ext cx="8542821" cy="1292750"/>
          </a:xfrm>
        </p:spPr>
        <p:txBody>
          <a:bodyPr/>
          <a:lstStyle/>
          <a:p>
            <a:pPr lvl="0"/>
            <a:r>
              <a:rPr lang="en-US" b="1" cap="none" spc="0" dirty="0">
                <a:solidFill>
                  <a:srgbClr val="000000"/>
                </a:solidFill>
              </a:rPr>
              <a:t>Resource Requirements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753" y="2106399"/>
            <a:ext cx="7230483" cy="291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9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53" y="942870"/>
            <a:ext cx="8542821" cy="1292750"/>
          </a:xfrm>
        </p:spPr>
        <p:txBody>
          <a:bodyPr/>
          <a:lstStyle/>
          <a:p>
            <a:pPr lvl="0"/>
            <a:r>
              <a:rPr lang="en-US" b="1" cap="none" spc="0" dirty="0">
                <a:solidFill>
                  <a:srgbClr val="000000"/>
                </a:solidFill>
              </a:rPr>
              <a:t>Hardware/Software Requirements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A09EEBC-5E2C-D240-A5D6-6952B8392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7598" y="2157983"/>
            <a:ext cx="6474801" cy="2853964"/>
          </a:xfrm>
        </p:spPr>
        <p:txBody>
          <a:bodyPr>
            <a:noAutofit/>
          </a:bodyPr>
          <a:lstStyle/>
          <a:p>
            <a:pPr algn="just"/>
            <a:r>
              <a:rPr lang="en-US" sz="1300" b="1" dirty="0"/>
              <a:t>Hardware </a:t>
            </a:r>
          </a:p>
          <a:p>
            <a:pPr marL="285750" indent="-285750" algn="just">
              <a:buFontTx/>
              <a:buChar char="-"/>
            </a:pPr>
            <a:r>
              <a:rPr lang="en-US" sz="1300" dirty="0"/>
              <a:t> Laptop or PC </a:t>
            </a:r>
          </a:p>
          <a:p>
            <a:pPr marL="285750" indent="-285750" algn="just">
              <a:buFontTx/>
              <a:buChar char="-"/>
            </a:pPr>
            <a:r>
              <a:rPr lang="en-US" sz="1300" dirty="0"/>
              <a:t>Core i5 2.5 GHz of processor</a:t>
            </a:r>
          </a:p>
          <a:p>
            <a:pPr marL="285750" indent="-285750" algn="just">
              <a:buFontTx/>
              <a:buChar char="-"/>
            </a:pPr>
            <a:r>
              <a:rPr lang="en-US" sz="1300" dirty="0"/>
              <a:t>	Minimum of 8 GB RAM</a:t>
            </a:r>
          </a:p>
          <a:p>
            <a:pPr marL="285750" indent="-285750" algn="just">
              <a:buFontTx/>
              <a:buChar char="-"/>
            </a:pPr>
            <a:r>
              <a:rPr lang="en-US" sz="1300" dirty="0"/>
              <a:t>	SSD 256 GB</a:t>
            </a:r>
          </a:p>
          <a:p>
            <a:pPr marL="285750" indent="-285750" algn="just">
              <a:buFontTx/>
              <a:buChar char="-"/>
            </a:pPr>
            <a:r>
              <a:rPr lang="en-US" sz="1300" dirty="0"/>
              <a:t>	Window 10 or </a:t>
            </a:r>
            <a:r>
              <a:rPr lang="en-US" sz="1300" dirty="0" smtClean="0"/>
              <a:t>above</a:t>
            </a:r>
            <a:endParaRPr lang="en-US" sz="1300" dirty="0"/>
          </a:p>
          <a:p>
            <a:pPr marL="285750" indent="-285750" algn="just">
              <a:buFontTx/>
              <a:buChar char="-"/>
            </a:pPr>
            <a:r>
              <a:rPr lang="en-US" sz="1300" dirty="0"/>
              <a:t>Hardware is needed for a program to function properly on a device</a:t>
            </a:r>
          </a:p>
          <a:p>
            <a:pPr marL="285750" indent="-285750" algn="just">
              <a:buFontTx/>
              <a:buChar char="-"/>
            </a:pPr>
            <a:r>
              <a:rPr lang="en-US" sz="1300" dirty="0"/>
              <a:t>Mobiles that support Android</a:t>
            </a:r>
          </a:p>
          <a:p>
            <a:pPr marL="285750" indent="-285750" algn="just">
              <a:buFontTx/>
              <a:buChar char="-"/>
            </a:pPr>
            <a:r>
              <a:rPr lang="en-US" sz="1300" dirty="0"/>
              <a:t>1.5 GHz of processor</a:t>
            </a:r>
          </a:p>
          <a:p>
            <a:pPr marL="285750" indent="-285750" algn="just">
              <a:buFontTx/>
              <a:buChar char="-"/>
            </a:pPr>
            <a:r>
              <a:rPr lang="en-US" sz="1300" dirty="0"/>
              <a:t>Minimum of 4 GB RAM</a:t>
            </a:r>
          </a:p>
          <a:p>
            <a:pPr marL="285750" indent="-285750" algn="just">
              <a:buFontTx/>
              <a:buChar char="-"/>
            </a:pPr>
            <a:r>
              <a:rPr lang="en-US" sz="1300" dirty="0"/>
              <a:t>Minimum of 32 GB of ROM</a:t>
            </a:r>
          </a:p>
          <a:p>
            <a:pPr marL="285750" indent="-285750" algn="just">
              <a:buFontTx/>
              <a:buChar char="-"/>
            </a:pPr>
            <a:endParaRPr lang="en-US" sz="1300" dirty="0"/>
          </a:p>
          <a:p>
            <a:pPr marL="285750" indent="-285750" algn="just">
              <a:buFontTx/>
              <a:buChar char="-"/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15149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53" y="942870"/>
            <a:ext cx="8542821" cy="1292750"/>
          </a:xfrm>
        </p:spPr>
        <p:txBody>
          <a:bodyPr/>
          <a:lstStyle/>
          <a:p>
            <a:pPr lvl="0"/>
            <a:r>
              <a:rPr lang="en-US" b="1" cap="none" spc="0" dirty="0">
                <a:solidFill>
                  <a:srgbClr val="000000"/>
                </a:solidFill>
              </a:rPr>
              <a:t>Hardware/Software Requirements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A09EEBC-5E2C-D240-A5D6-6952B8392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7599" y="2157983"/>
            <a:ext cx="5172212" cy="2853964"/>
          </a:xfrm>
        </p:spPr>
        <p:txBody>
          <a:bodyPr>
            <a:noAutofit/>
          </a:bodyPr>
          <a:lstStyle/>
          <a:p>
            <a:pPr algn="just"/>
            <a:r>
              <a:rPr lang="en-US" sz="1400" b="1" dirty="0"/>
              <a:t>Software</a:t>
            </a:r>
            <a:r>
              <a:rPr lang="en-US" sz="1400" dirty="0"/>
              <a:t> </a:t>
            </a:r>
          </a:p>
          <a:p>
            <a:pPr marL="285750" indent="-285750" algn="just">
              <a:buFontTx/>
              <a:buChar char="-"/>
            </a:pPr>
            <a:r>
              <a:rPr lang="en-US" sz="1400" dirty="0"/>
              <a:t>Android Studio 2022.2.1 (for Windows)</a:t>
            </a:r>
          </a:p>
          <a:p>
            <a:pPr marL="285750" indent="-285750" algn="just">
              <a:buFontTx/>
              <a:buChar char="-"/>
            </a:pPr>
            <a:r>
              <a:rPr lang="en-US" sz="1400" dirty="0"/>
              <a:t>Visual Studio 2022 (for Windows)</a:t>
            </a:r>
          </a:p>
          <a:p>
            <a:pPr marL="285750" indent="-285750" algn="just">
              <a:buFontTx/>
              <a:buChar char="-"/>
            </a:pPr>
            <a:r>
              <a:rPr lang="en-US" sz="1400" dirty="0" err="1"/>
              <a:t>Sql</a:t>
            </a:r>
            <a:r>
              <a:rPr lang="en-US" sz="1400" dirty="0"/>
              <a:t> Server Management Studio</a:t>
            </a:r>
          </a:p>
          <a:p>
            <a:pPr marL="285750" indent="-285750" algn="just">
              <a:buFontTx/>
              <a:buChar char="-"/>
            </a:pPr>
            <a:endParaRPr lang="en-US" sz="1400" dirty="0"/>
          </a:p>
          <a:p>
            <a:pPr marL="285750" indent="-285750" algn="just">
              <a:buFontTx/>
              <a:buChar char="-"/>
            </a:pP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452" y="3243232"/>
            <a:ext cx="3722594" cy="296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53" y="942870"/>
            <a:ext cx="8542821" cy="1292750"/>
          </a:xfrm>
        </p:spPr>
        <p:txBody>
          <a:bodyPr/>
          <a:lstStyle/>
          <a:p>
            <a:pPr lvl="0"/>
            <a:r>
              <a:rPr lang="en-US" b="1" cap="none" spc="0" dirty="0">
                <a:solidFill>
                  <a:srgbClr val="000000"/>
                </a:solidFill>
              </a:rPr>
              <a:t>Use case Diagram</a:t>
            </a:r>
            <a:endParaRPr lang="en-US" b="1" cap="none" spc="0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434" y="806822"/>
            <a:ext cx="4122563" cy="5214471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502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53" y="942870"/>
            <a:ext cx="8542821" cy="1292750"/>
          </a:xfrm>
        </p:spPr>
        <p:txBody>
          <a:bodyPr/>
          <a:lstStyle/>
          <a:p>
            <a:pPr lvl="0"/>
            <a:r>
              <a:rPr lang="en-US" b="1" cap="none" spc="0" dirty="0">
                <a:solidFill>
                  <a:srgbClr val="000000"/>
                </a:solidFill>
              </a:rPr>
              <a:t>Activity Diagram For </a:t>
            </a:r>
            <a:r>
              <a:rPr lang="en-US" b="1" cap="none" spc="0" dirty="0" smtClean="0">
                <a:solidFill>
                  <a:srgbClr val="000000"/>
                </a:solidFill>
              </a:rPr>
              <a:t>User</a:t>
            </a:r>
            <a:endParaRPr lang="en-US" b="1" cap="none" spc="0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941934" y="755296"/>
            <a:ext cx="5398420" cy="531978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920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53" y="942870"/>
            <a:ext cx="8542821" cy="1292750"/>
          </a:xfrm>
        </p:spPr>
        <p:txBody>
          <a:bodyPr/>
          <a:lstStyle/>
          <a:p>
            <a:pPr lvl="0"/>
            <a:r>
              <a:rPr lang="en-US" b="1" cap="none" spc="0" dirty="0">
                <a:solidFill>
                  <a:srgbClr val="000000"/>
                </a:solidFill>
              </a:rPr>
              <a:t>Activity Diagram </a:t>
            </a:r>
            <a:r>
              <a:rPr lang="en-US" b="1" cap="none" spc="0" dirty="0" smtClean="0">
                <a:solidFill>
                  <a:srgbClr val="000000"/>
                </a:solidFill>
              </a:rPr>
              <a:t/>
            </a:r>
            <a:br>
              <a:rPr lang="en-US" b="1" cap="none" spc="0" dirty="0" smtClean="0">
                <a:solidFill>
                  <a:srgbClr val="000000"/>
                </a:solidFill>
              </a:rPr>
            </a:br>
            <a:r>
              <a:rPr lang="en-US" b="1" cap="none" spc="0" dirty="0" smtClean="0">
                <a:solidFill>
                  <a:srgbClr val="000000"/>
                </a:solidFill>
              </a:rPr>
              <a:t>For </a:t>
            </a:r>
            <a:r>
              <a:rPr lang="en-US" b="1" cap="none" spc="0" dirty="0">
                <a:solidFill>
                  <a:srgbClr val="000000"/>
                </a:solidFill>
              </a:rPr>
              <a:t>Admin</a:t>
            </a:r>
            <a:endParaRPr lang="en-US" b="1" cap="none" spc="0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4760259" y="725543"/>
            <a:ext cx="6639822" cy="5379422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23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53" y="942870"/>
            <a:ext cx="8542821" cy="1292750"/>
          </a:xfrm>
        </p:spPr>
        <p:txBody>
          <a:bodyPr/>
          <a:lstStyle/>
          <a:p>
            <a:pPr lvl="0"/>
            <a:r>
              <a:rPr lang="en-US" b="1" cap="none" spc="0" dirty="0" smtClean="0">
                <a:solidFill>
                  <a:srgbClr val="000000"/>
                </a:solidFill>
              </a:rPr>
              <a:t>Login </a:t>
            </a:r>
            <a:r>
              <a:rPr lang="en-US" b="1" cap="none" spc="0" dirty="0">
                <a:solidFill>
                  <a:srgbClr val="000000"/>
                </a:solidFill>
              </a:rPr>
              <a:t>Sequence </a:t>
            </a:r>
            <a:r>
              <a:rPr lang="en-US" b="1" cap="none" spc="0" dirty="0" smtClean="0">
                <a:solidFill>
                  <a:srgbClr val="000000"/>
                </a:solidFill>
              </a:rPr>
              <a:t/>
            </a:r>
            <a:br>
              <a:rPr lang="en-US" b="1" cap="none" spc="0" dirty="0" smtClean="0">
                <a:solidFill>
                  <a:srgbClr val="000000"/>
                </a:solidFill>
              </a:rPr>
            </a:br>
            <a:r>
              <a:rPr lang="en-US" b="1" cap="none" spc="0" dirty="0" smtClean="0">
                <a:solidFill>
                  <a:srgbClr val="000000"/>
                </a:solidFill>
              </a:rPr>
              <a:t>Diagram</a:t>
            </a:r>
            <a:endParaRPr lang="en-US" b="1" cap="none" spc="0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710480" y="659802"/>
            <a:ext cx="5731510" cy="5427233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928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53" y="942870"/>
            <a:ext cx="8542821" cy="1292750"/>
          </a:xfrm>
        </p:spPr>
        <p:txBody>
          <a:bodyPr/>
          <a:lstStyle/>
          <a:p>
            <a:pPr lvl="0"/>
            <a:r>
              <a:rPr lang="en-US" b="1" cap="none" spc="0" dirty="0">
                <a:solidFill>
                  <a:srgbClr val="000000"/>
                </a:solidFill>
              </a:rPr>
              <a:t>Add Fee Sequence </a:t>
            </a:r>
            <a:r>
              <a:rPr lang="en-US" b="1" cap="none" spc="0" dirty="0" smtClean="0">
                <a:solidFill>
                  <a:srgbClr val="000000"/>
                </a:solidFill>
              </a:rPr>
              <a:t/>
            </a:r>
            <a:br>
              <a:rPr lang="en-US" b="1" cap="none" spc="0" dirty="0" smtClean="0">
                <a:solidFill>
                  <a:srgbClr val="000000"/>
                </a:solidFill>
              </a:rPr>
            </a:br>
            <a:r>
              <a:rPr lang="en-US" b="1" cap="none" spc="0" dirty="0" smtClean="0">
                <a:solidFill>
                  <a:srgbClr val="000000"/>
                </a:solidFill>
              </a:rPr>
              <a:t>Diagram</a:t>
            </a:r>
            <a:endParaRPr lang="en-US" b="1" cap="none" spc="0" dirty="0">
              <a:solidFill>
                <a:srgbClr val="000000"/>
              </a:solidFill>
            </a:endParaRPr>
          </a:p>
        </p:txBody>
      </p:sp>
      <p:pic>
        <p:nvPicPr>
          <p:cNvPr id="4" name="Picture 3" descr="A diagram of a program&#10;&#10;Description automatically generated with medium confidence"/>
          <p:cNvPicPr/>
          <p:nvPr/>
        </p:nvPicPr>
        <p:blipFill>
          <a:blip r:embed="rId2"/>
          <a:stretch>
            <a:fillRect/>
          </a:stretch>
        </p:blipFill>
        <p:spPr>
          <a:xfrm>
            <a:off x="5904641" y="715982"/>
            <a:ext cx="5530850" cy="5451736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622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97279" y="1759131"/>
            <a:ext cx="1005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Presented By: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1097279" y="2282351"/>
            <a:ext cx="1005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Abdul </a:t>
            </a:r>
            <a:r>
              <a:rPr lang="en-US" dirty="0" smtClean="0"/>
              <a:t>Hanan Nawaz </a:t>
            </a:r>
            <a:r>
              <a:rPr lang="en-US" dirty="0" smtClean="0"/>
              <a:t>(12335)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Muhammad Bakht Jamal(12384</a:t>
            </a:r>
            <a:r>
              <a:rPr lang="en-US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Muhammad Hamza</a:t>
            </a:r>
            <a:r>
              <a:rPr lang="en-US" dirty="0" smtClean="0"/>
              <a:t> </a:t>
            </a:r>
            <a:r>
              <a:rPr lang="en-US" dirty="0" smtClean="0"/>
              <a:t>(</a:t>
            </a:r>
            <a:r>
              <a:rPr lang="en-US" dirty="0" smtClean="0"/>
              <a:t>12376)</a:t>
            </a:r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1097279" y="3844834"/>
            <a:ext cx="1005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Supervisor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1097279" y="4368054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Sir Mohsin Abbas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4038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53" y="942870"/>
            <a:ext cx="8542821" cy="1292750"/>
          </a:xfrm>
        </p:spPr>
        <p:txBody>
          <a:bodyPr/>
          <a:lstStyle/>
          <a:p>
            <a:pPr lvl="0"/>
            <a:r>
              <a:rPr lang="en-US" b="1" cap="none" spc="0" dirty="0">
                <a:solidFill>
                  <a:srgbClr val="000000"/>
                </a:solidFill>
              </a:rPr>
              <a:t>Add Fine </a:t>
            </a:r>
            <a:r>
              <a:rPr lang="en-US" b="1" cap="none" spc="0" dirty="0" smtClean="0">
                <a:solidFill>
                  <a:srgbClr val="000000"/>
                </a:solidFill>
              </a:rPr>
              <a:t>Sequence</a:t>
            </a:r>
            <a:br>
              <a:rPr lang="en-US" b="1" cap="none" spc="0" dirty="0" smtClean="0">
                <a:solidFill>
                  <a:srgbClr val="000000"/>
                </a:solidFill>
              </a:rPr>
            </a:br>
            <a:r>
              <a:rPr lang="en-US" b="1" cap="none" spc="0" dirty="0" smtClean="0">
                <a:solidFill>
                  <a:srgbClr val="000000"/>
                </a:solidFill>
              </a:rPr>
              <a:t>Diagram</a:t>
            </a:r>
            <a:endParaRPr lang="en-US" b="1" cap="none" spc="0" dirty="0">
              <a:solidFill>
                <a:srgbClr val="000000"/>
              </a:solidFill>
            </a:endParaRPr>
          </a:p>
        </p:txBody>
      </p:sp>
      <p:pic>
        <p:nvPicPr>
          <p:cNvPr id="5" name="Picture 4" descr="A diagram of a program&#10;&#10;Description automatically generated"/>
          <p:cNvPicPr/>
          <p:nvPr/>
        </p:nvPicPr>
        <p:blipFill>
          <a:blip r:embed="rId2"/>
          <a:stretch>
            <a:fillRect/>
          </a:stretch>
        </p:blipFill>
        <p:spPr>
          <a:xfrm>
            <a:off x="5829951" y="718971"/>
            <a:ext cx="5581015" cy="5332206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1824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53" y="942870"/>
            <a:ext cx="8542821" cy="1292750"/>
          </a:xfrm>
        </p:spPr>
        <p:txBody>
          <a:bodyPr/>
          <a:lstStyle/>
          <a:p>
            <a:pPr lvl="0"/>
            <a:r>
              <a:rPr lang="en-US" b="1" cap="none" spc="0" dirty="0">
                <a:solidFill>
                  <a:srgbClr val="000000"/>
                </a:solidFill>
              </a:rPr>
              <a:t>Download Reports </a:t>
            </a:r>
            <a:r>
              <a:rPr lang="en-US" b="1" cap="none" spc="0" dirty="0" smtClean="0">
                <a:solidFill>
                  <a:srgbClr val="000000"/>
                </a:solidFill>
              </a:rPr>
              <a:t/>
            </a:r>
            <a:br>
              <a:rPr lang="en-US" b="1" cap="none" spc="0" dirty="0" smtClean="0">
                <a:solidFill>
                  <a:srgbClr val="000000"/>
                </a:solidFill>
              </a:rPr>
            </a:br>
            <a:r>
              <a:rPr lang="en-US" b="1" cap="none" spc="0" dirty="0" smtClean="0">
                <a:solidFill>
                  <a:srgbClr val="000000"/>
                </a:solidFill>
              </a:rPr>
              <a:t>Sequence </a:t>
            </a:r>
            <a:r>
              <a:rPr lang="en-US" b="1" cap="none" spc="0" dirty="0">
                <a:solidFill>
                  <a:srgbClr val="000000"/>
                </a:solidFill>
              </a:rPr>
              <a:t>Diagram</a:t>
            </a:r>
            <a:endParaRPr lang="en-US" b="1" cap="none" spc="0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765557" y="695661"/>
            <a:ext cx="5697855" cy="5436198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345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53" y="942870"/>
            <a:ext cx="8542821" cy="1292750"/>
          </a:xfrm>
        </p:spPr>
        <p:txBody>
          <a:bodyPr/>
          <a:lstStyle/>
          <a:p>
            <a:pPr lvl="0"/>
            <a:r>
              <a:rPr lang="en-US" b="1" cap="none" spc="0" dirty="0">
                <a:solidFill>
                  <a:srgbClr val="000000"/>
                </a:solidFill>
              </a:rPr>
              <a:t>Student Verification </a:t>
            </a:r>
            <a:r>
              <a:rPr lang="en-US" b="1" cap="none" spc="0" dirty="0" smtClean="0">
                <a:solidFill>
                  <a:srgbClr val="000000"/>
                </a:solidFill>
              </a:rPr>
              <a:t/>
            </a:r>
            <a:br>
              <a:rPr lang="en-US" b="1" cap="none" spc="0" dirty="0" smtClean="0">
                <a:solidFill>
                  <a:srgbClr val="000000"/>
                </a:solidFill>
              </a:rPr>
            </a:br>
            <a:r>
              <a:rPr lang="en-US" b="1" cap="none" spc="0" dirty="0" smtClean="0">
                <a:solidFill>
                  <a:srgbClr val="000000"/>
                </a:solidFill>
              </a:rPr>
              <a:t>Sequence </a:t>
            </a:r>
            <a:r>
              <a:rPr lang="en-US" b="1" cap="none" spc="0" dirty="0">
                <a:solidFill>
                  <a:srgbClr val="000000"/>
                </a:solidFill>
              </a:rPr>
              <a:t>Diagram</a:t>
            </a:r>
            <a:endParaRPr lang="en-US" b="1" cap="none" spc="0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783486" y="696856"/>
            <a:ext cx="5697855" cy="5435003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032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53" y="942870"/>
            <a:ext cx="8542821" cy="1292750"/>
          </a:xfrm>
        </p:spPr>
        <p:txBody>
          <a:bodyPr/>
          <a:lstStyle/>
          <a:p>
            <a:pPr lvl="0"/>
            <a:r>
              <a:rPr lang="en-US" b="1" cap="none" spc="0" dirty="0" smtClean="0">
                <a:solidFill>
                  <a:srgbClr val="000000"/>
                </a:solidFill>
              </a:rPr>
              <a:t>Paid </a:t>
            </a:r>
            <a:r>
              <a:rPr lang="en-US" b="1" cap="none" spc="0" dirty="0">
                <a:solidFill>
                  <a:srgbClr val="000000"/>
                </a:solidFill>
              </a:rPr>
              <a:t>Challan </a:t>
            </a:r>
            <a:r>
              <a:rPr lang="en-US" b="1" cap="none" spc="0" dirty="0" smtClean="0">
                <a:solidFill>
                  <a:srgbClr val="000000"/>
                </a:solidFill>
              </a:rPr>
              <a:t/>
            </a:r>
            <a:br>
              <a:rPr lang="en-US" b="1" cap="none" spc="0" dirty="0" smtClean="0">
                <a:solidFill>
                  <a:srgbClr val="000000"/>
                </a:solidFill>
              </a:rPr>
            </a:br>
            <a:r>
              <a:rPr lang="en-US" b="1" cap="none" spc="0" dirty="0" smtClean="0">
                <a:solidFill>
                  <a:srgbClr val="000000"/>
                </a:solidFill>
              </a:rPr>
              <a:t>Verification </a:t>
            </a:r>
            <a:r>
              <a:rPr lang="en-US" b="1" cap="none" spc="0" dirty="0">
                <a:solidFill>
                  <a:srgbClr val="000000"/>
                </a:solidFill>
              </a:rPr>
              <a:t>Sequence </a:t>
            </a:r>
            <a:r>
              <a:rPr lang="en-US" b="1" cap="none" spc="0" dirty="0" smtClean="0">
                <a:solidFill>
                  <a:srgbClr val="000000"/>
                </a:solidFill>
              </a:rPr>
              <a:t/>
            </a:r>
            <a:br>
              <a:rPr lang="en-US" b="1" cap="none" spc="0" dirty="0" smtClean="0">
                <a:solidFill>
                  <a:srgbClr val="000000"/>
                </a:solidFill>
              </a:rPr>
            </a:br>
            <a:r>
              <a:rPr lang="en-US" b="1" cap="none" spc="0" dirty="0" smtClean="0">
                <a:solidFill>
                  <a:srgbClr val="000000"/>
                </a:solidFill>
              </a:rPr>
              <a:t>Diagram</a:t>
            </a:r>
            <a:endParaRPr lang="en-US" b="1" cap="none" spc="0" dirty="0">
              <a:solidFill>
                <a:srgbClr val="000000"/>
              </a:solidFill>
            </a:endParaRPr>
          </a:p>
        </p:txBody>
      </p:sp>
      <p:pic>
        <p:nvPicPr>
          <p:cNvPr id="4" name="Picture 3" descr="A diagram of a company&#10;&#10;Description automatically generated with medium confidence"/>
          <p:cNvPicPr/>
          <p:nvPr/>
        </p:nvPicPr>
        <p:blipFill>
          <a:blip r:embed="rId2"/>
          <a:stretch>
            <a:fillRect/>
          </a:stretch>
        </p:blipFill>
        <p:spPr>
          <a:xfrm>
            <a:off x="5690869" y="689087"/>
            <a:ext cx="5768340" cy="5397948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73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53" y="942870"/>
            <a:ext cx="8542821" cy="1292750"/>
          </a:xfrm>
        </p:spPr>
        <p:txBody>
          <a:bodyPr/>
          <a:lstStyle/>
          <a:p>
            <a:pPr lvl="0"/>
            <a:r>
              <a:rPr lang="en-US" b="1" cap="none" spc="0" dirty="0">
                <a:solidFill>
                  <a:srgbClr val="000000"/>
                </a:solidFill>
              </a:rPr>
              <a:t>Class Diagram</a:t>
            </a:r>
            <a:endParaRPr lang="en-US" b="1" cap="none" spc="0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185" y="684306"/>
            <a:ext cx="6105031" cy="5492376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863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53" y="942870"/>
            <a:ext cx="8542821" cy="1292750"/>
          </a:xfrm>
        </p:spPr>
        <p:txBody>
          <a:bodyPr/>
          <a:lstStyle/>
          <a:p>
            <a:pPr lvl="0"/>
            <a:r>
              <a:rPr lang="en-US" b="1" cap="none" spc="0" dirty="0" smtClean="0">
                <a:solidFill>
                  <a:srgbClr val="000000"/>
                </a:solidFill>
              </a:rPr>
              <a:t>ERD</a:t>
            </a:r>
            <a:endParaRPr lang="en-US" b="1" cap="none" spc="0" dirty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575" y="779928"/>
            <a:ext cx="6144625" cy="535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2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53" y="942870"/>
            <a:ext cx="8542821" cy="1292750"/>
          </a:xfrm>
        </p:spPr>
        <p:txBody>
          <a:bodyPr/>
          <a:lstStyle/>
          <a:p>
            <a:pPr lvl="0"/>
            <a:r>
              <a:rPr lang="en-US" b="1" cap="none" spc="0" dirty="0">
                <a:solidFill>
                  <a:srgbClr val="000000"/>
                </a:solidFill>
              </a:rPr>
              <a:t>System Android</a:t>
            </a:r>
            <a:endParaRPr lang="en-US" b="1" cap="none" spc="0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665" y="756186"/>
            <a:ext cx="4548010" cy="590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9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53" y="942870"/>
            <a:ext cx="8542821" cy="1292750"/>
          </a:xfrm>
        </p:spPr>
        <p:txBody>
          <a:bodyPr/>
          <a:lstStyle/>
          <a:p>
            <a:pPr lvl="0"/>
            <a:r>
              <a:rPr lang="en-US" b="1" cap="none" spc="0" dirty="0">
                <a:solidFill>
                  <a:srgbClr val="000000"/>
                </a:solidFill>
              </a:rPr>
              <a:t>System </a:t>
            </a:r>
            <a:r>
              <a:rPr lang="en-US" b="1" cap="none" spc="0" dirty="0" smtClean="0">
                <a:solidFill>
                  <a:srgbClr val="000000"/>
                </a:solidFill>
              </a:rPr>
              <a:t>Web - User</a:t>
            </a:r>
            <a:endParaRPr lang="en-US" b="1" cap="none" spc="0" dirty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846" y="1919899"/>
            <a:ext cx="7976257" cy="433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18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53" y="942870"/>
            <a:ext cx="8542821" cy="1292750"/>
          </a:xfrm>
        </p:spPr>
        <p:txBody>
          <a:bodyPr/>
          <a:lstStyle/>
          <a:p>
            <a:pPr lvl="0"/>
            <a:r>
              <a:rPr lang="en-US" b="1" cap="none" spc="0" dirty="0">
                <a:solidFill>
                  <a:srgbClr val="000000"/>
                </a:solidFill>
              </a:rPr>
              <a:t>System </a:t>
            </a:r>
            <a:r>
              <a:rPr lang="en-US" b="1" cap="none" spc="0" dirty="0" smtClean="0">
                <a:solidFill>
                  <a:srgbClr val="000000"/>
                </a:solidFill>
              </a:rPr>
              <a:t>Web – Dept. Admin</a:t>
            </a:r>
            <a:endParaRPr lang="en-US" b="1" cap="none" spc="0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872753" y="2235620"/>
            <a:ext cx="7606726" cy="39182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655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53" y="942870"/>
            <a:ext cx="8542821" cy="1292750"/>
          </a:xfrm>
        </p:spPr>
        <p:txBody>
          <a:bodyPr/>
          <a:lstStyle/>
          <a:p>
            <a:pPr lvl="0"/>
            <a:r>
              <a:rPr lang="en-US" b="1" cap="none" spc="0" dirty="0">
                <a:solidFill>
                  <a:srgbClr val="000000"/>
                </a:solidFill>
              </a:rPr>
              <a:t>System </a:t>
            </a:r>
            <a:r>
              <a:rPr lang="en-US" b="1" cap="none" spc="0" dirty="0" smtClean="0">
                <a:solidFill>
                  <a:srgbClr val="000000"/>
                </a:solidFill>
              </a:rPr>
              <a:t>Web – Campus Admin</a:t>
            </a:r>
            <a:endParaRPr lang="en-US" b="1" cap="none" spc="0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299012" y="1945341"/>
            <a:ext cx="8138918" cy="42275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586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97279" y="1759131"/>
            <a:ext cx="1005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Agenda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1097279" y="2282351"/>
            <a:ext cx="10058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Existing System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Problem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Proposed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Features of Proposed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Development Methodology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Resource Requirement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Hardware / Software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System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 Accomplished/Screenshots/Videos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18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53" y="942870"/>
            <a:ext cx="8542821" cy="1292750"/>
          </a:xfrm>
        </p:spPr>
        <p:txBody>
          <a:bodyPr/>
          <a:lstStyle/>
          <a:p>
            <a:pPr lvl="0"/>
            <a:r>
              <a:rPr lang="en-US" b="1" cap="none" spc="0" dirty="0">
                <a:solidFill>
                  <a:srgbClr val="000000"/>
                </a:solidFill>
              </a:rPr>
              <a:t>System </a:t>
            </a:r>
            <a:r>
              <a:rPr lang="en-US" b="1" cap="none" spc="0" dirty="0" smtClean="0">
                <a:solidFill>
                  <a:srgbClr val="000000"/>
                </a:solidFill>
              </a:rPr>
              <a:t>Web – Accountant Admin</a:t>
            </a:r>
            <a:endParaRPr lang="en-US" b="1" cap="none" spc="0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065928" y="1891553"/>
            <a:ext cx="8393379" cy="42584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125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53" y="942870"/>
            <a:ext cx="8542821" cy="1292750"/>
          </a:xfrm>
        </p:spPr>
        <p:txBody>
          <a:bodyPr/>
          <a:lstStyle/>
          <a:p>
            <a:pPr lvl="0"/>
            <a:r>
              <a:rPr lang="en-US" b="1" cap="none" spc="0" dirty="0">
                <a:solidFill>
                  <a:srgbClr val="000000"/>
                </a:solidFill>
              </a:rPr>
              <a:t>System </a:t>
            </a:r>
            <a:r>
              <a:rPr lang="en-US" b="1" cap="none" spc="0" dirty="0" smtClean="0">
                <a:solidFill>
                  <a:srgbClr val="000000"/>
                </a:solidFill>
              </a:rPr>
              <a:t>Web – Super Admin</a:t>
            </a:r>
            <a:endParaRPr lang="en-US" b="1" cap="none" spc="0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272117" y="2070846"/>
            <a:ext cx="8201498" cy="40320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784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53100-3076-4726-B6E8-AE7CD2CC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Questions</a:t>
            </a:r>
            <a:r>
              <a:rPr lang="en-US" dirty="0"/>
              <a:t>?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AEC0676-36E0-374F-8480-880FE68CC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i="1" dirty="0"/>
              <a:t>“</a:t>
            </a:r>
            <a:r>
              <a:rPr lang="en-US" i="1" dirty="0" err="1"/>
              <a:t>JizakAllah</a:t>
            </a:r>
            <a:r>
              <a:rPr lang="en-US" i="1" dirty="0"/>
              <a:t>”</a:t>
            </a:r>
          </a:p>
        </p:txBody>
      </p:sp>
      <p:pic>
        <p:nvPicPr>
          <p:cNvPr id="25" name="Picture Placeholder 24" descr="Group of people at a meeting">
            <a:extLst>
              <a:ext uri="{FF2B5EF4-FFF2-40B4-BE49-F238E27FC236}">
                <a16:creationId xmlns:a16="http://schemas.microsoft.com/office/drawing/2014/main" id="{8DFFB7C0-8017-5C49-82B9-22CA9BCE813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001" y="603250"/>
            <a:ext cx="10921998" cy="3294019"/>
          </a:xfrm>
        </p:spPr>
      </p:pic>
    </p:spTree>
    <p:extLst>
      <p:ext uri="{BB962C8B-B14F-4D97-AF65-F5344CB8AC3E}">
        <p14:creationId xmlns:p14="http://schemas.microsoft.com/office/powerpoint/2010/main" val="482347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E51183-D0D9-A74B-94F0-9EC0104A7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135207"/>
            <a:ext cx="5460992" cy="587584"/>
          </a:xfrm>
        </p:spPr>
        <p:txBody>
          <a:bodyPr/>
          <a:lstStyle/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US" sz="2800" b="1" cap="none" spc="0" dirty="0" smtClean="0">
                <a:solidFill>
                  <a:srgbClr val="000000"/>
                </a:solidFill>
                <a:ea typeface="+mn-ea"/>
                <a:cs typeface="+mn-cs"/>
              </a:rPr>
              <a:t>What is </a:t>
            </a:r>
            <a:r>
              <a:rPr lang="en-US" sz="2800" b="1" cap="none" spc="0" dirty="0" smtClean="0">
                <a:solidFill>
                  <a:srgbClr val="000000"/>
                </a:solidFill>
                <a:ea typeface="+mn-ea"/>
                <a:cs typeface="+mn-cs"/>
              </a:rPr>
              <a:t>NUMLPay?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9ED1B1-6FE0-FA43-95C4-366DBD1F1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38880" y="1181100"/>
            <a:ext cx="4139372" cy="4888006"/>
          </a:xfrm>
        </p:spPr>
        <p:txBody>
          <a:bodyPr>
            <a:noAutofit/>
          </a:bodyPr>
          <a:lstStyle/>
          <a:p>
            <a:pPr marL="0" indent="0" algn="just">
              <a:buFont typeface="Calibri" panose="020F0502020204030204" pitchFamily="34" charset="0"/>
              <a:buNone/>
            </a:pPr>
            <a:r>
              <a:rPr lang="en-US" sz="1300" dirty="0"/>
              <a:t>Educational institutions need efficient services for students, especially in tuition fee payments</a:t>
            </a:r>
            <a:r>
              <a:rPr lang="en-US" sz="1300" dirty="0" smtClean="0"/>
              <a:t>.</a:t>
            </a:r>
            <a:endParaRPr lang="en-US" sz="1300" dirty="0"/>
          </a:p>
          <a:p>
            <a:pPr marL="0" indent="0" algn="just">
              <a:buFont typeface="Calibri" panose="020F0502020204030204" pitchFamily="34" charset="0"/>
              <a:buNone/>
            </a:pPr>
            <a:r>
              <a:rPr lang="en-US" sz="1300" dirty="0"/>
              <a:t>Traditional methods are time-consuming, inconvenient, and prone to errors</a:t>
            </a:r>
            <a:r>
              <a:rPr lang="en-US" sz="1300" dirty="0" smtClean="0"/>
              <a:t>.</a:t>
            </a:r>
            <a:endParaRPr lang="en-US" sz="1300" dirty="0"/>
          </a:p>
          <a:p>
            <a:pPr marL="0" indent="0" algn="just">
              <a:buFont typeface="Calibri" panose="020F0502020204030204" pitchFamily="34" charset="0"/>
              <a:buNone/>
            </a:pPr>
            <a:r>
              <a:rPr lang="en-US" sz="1300" dirty="0"/>
              <a:t>Manual processing involves long lines and paperwork, challenging for large universities</a:t>
            </a:r>
            <a:r>
              <a:rPr lang="en-US" sz="1300" dirty="0" smtClean="0"/>
              <a:t>.</a:t>
            </a:r>
            <a:endParaRPr lang="en-US" sz="1300" dirty="0"/>
          </a:p>
          <a:p>
            <a:pPr marL="0" indent="0" algn="just">
              <a:buFont typeface="Calibri" panose="020F0502020204030204" pitchFamily="34" charset="0"/>
              <a:buNone/>
            </a:pPr>
            <a:r>
              <a:rPr lang="en-US" sz="1300" dirty="0"/>
              <a:t>Modern fee payment systems offer convenience, efficiency, and accuracy</a:t>
            </a:r>
            <a:r>
              <a:rPr lang="en-US" sz="1300" dirty="0" smtClean="0"/>
              <a:t>.</a:t>
            </a:r>
            <a:endParaRPr lang="en-US" sz="1300" dirty="0"/>
          </a:p>
          <a:p>
            <a:pPr marL="0" indent="0" algn="just">
              <a:buFont typeface="Calibri" panose="020F0502020204030204" pitchFamily="34" charset="0"/>
              <a:buNone/>
            </a:pPr>
            <a:r>
              <a:rPr lang="en-US" sz="1300" dirty="0"/>
              <a:t>They provide a secure online platform with various payment options and generate payment receipts</a:t>
            </a:r>
            <a:r>
              <a:rPr lang="en-US" sz="1300" dirty="0" smtClean="0"/>
              <a:t>.</a:t>
            </a:r>
            <a:endParaRPr lang="en-US" sz="1300" dirty="0"/>
          </a:p>
          <a:p>
            <a:pPr marL="0" indent="0" algn="just">
              <a:buFont typeface="Calibri" panose="020F0502020204030204" pitchFamily="34" charset="0"/>
              <a:buNone/>
            </a:pPr>
            <a:r>
              <a:rPr lang="en-US" sz="1300" dirty="0"/>
              <a:t>Implementation enhances financial management, reduces errors, and streamlines payment for students</a:t>
            </a:r>
            <a:r>
              <a:rPr lang="en-US" sz="1300" dirty="0" smtClean="0"/>
              <a:t>.</a:t>
            </a:r>
            <a:endParaRPr lang="en-US" sz="1300" dirty="0"/>
          </a:p>
          <a:p>
            <a:pPr marL="0" indent="0" algn="just">
              <a:buFont typeface="Calibri" panose="020F0502020204030204" pitchFamily="34" charset="0"/>
              <a:buNone/>
            </a:pPr>
            <a:r>
              <a:rPr lang="en-US" sz="1300" dirty="0"/>
              <a:t>Improves university reputation by offering modern, student-friendly services</a:t>
            </a:r>
            <a:r>
              <a:rPr lang="en-US" sz="1300" dirty="0" smtClean="0"/>
              <a:t>.</a:t>
            </a:r>
            <a:endParaRPr lang="en-US" sz="1300" dirty="0"/>
          </a:p>
          <a:p>
            <a:pPr marL="0" indent="0" algn="just">
              <a:buFont typeface="Calibri" panose="020F0502020204030204" pitchFamily="34" charset="0"/>
              <a:buNone/>
            </a:pPr>
            <a:r>
              <a:rPr lang="en-US" sz="1300" dirty="0"/>
              <a:t>Benefits include convenient remote payments, reducing effort for universities</a:t>
            </a:r>
            <a:r>
              <a:rPr lang="en-US" sz="1300" dirty="0" smtClean="0"/>
              <a:t>.</a:t>
            </a:r>
            <a:endParaRPr lang="en-US" sz="1300" dirty="0"/>
          </a:p>
          <a:p>
            <a:pPr marL="0" indent="0" algn="just">
              <a:buFont typeface="Calibri" panose="020F0502020204030204" pitchFamily="34" charset="0"/>
              <a:buNone/>
            </a:pPr>
            <a:r>
              <a:rPr lang="en-US" sz="1300" dirty="0"/>
              <a:t> Reduces manual errors, generates receipts, and maintains accurate payment records.</a:t>
            </a:r>
          </a:p>
        </p:txBody>
      </p:sp>
    </p:spTree>
    <p:extLst>
      <p:ext uri="{BB962C8B-B14F-4D97-AF65-F5344CB8AC3E}">
        <p14:creationId xmlns:p14="http://schemas.microsoft.com/office/powerpoint/2010/main" val="97197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53" y="942870"/>
            <a:ext cx="8542821" cy="1292750"/>
          </a:xfrm>
        </p:spPr>
        <p:txBody>
          <a:bodyPr/>
          <a:lstStyle/>
          <a:p>
            <a:pPr lvl="0"/>
            <a:r>
              <a:rPr lang="en-US" b="1" cap="none" spc="0" dirty="0" smtClean="0">
                <a:solidFill>
                  <a:srgbClr val="000000"/>
                </a:solidFill>
              </a:rPr>
              <a:t>Existing System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06" y="1840177"/>
            <a:ext cx="9502588" cy="412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53" y="942870"/>
            <a:ext cx="8542821" cy="1292750"/>
          </a:xfrm>
        </p:spPr>
        <p:txBody>
          <a:bodyPr/>
          <a:lstStyle/>
          <a:p>
            <a:pPr lvl="0"/>
            <a:r>
              <a:rPr lang="en-US" b="1" cap="none" spc="0" dirty="0" smtClean="0">
                <a:solidFill>
                  <a:srgbClr val="000000"/>
                </a:solidFill>
              </a:rPr>
              <a:t>Proposed Statement</a:t>
            </a:r>
            <a:endParaRPr lang="en-US" b="1" dirty="0"/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2A09EEBC-5E2C-D240-A5D6-6952B8392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7599" y="2157983"/>
            <a:ext cx="5172212" cy="2853964"/>
          </a:xfrm>
        </p:spPr>
        <p:txBody>
          <a:bodyPr>
            <a:noAutofit/>
          </a:bodyPr>
          <a:lstStyle/>
          <a:p>
            <a:pPr algn="just"/>
            <a:r>
              <a:rPr lang="en-US" sz="1300" b="1" dirty="0" smtClean="0"/>
              <a:t>Challenges </a:t>
            </a:r>
            <a:r>
              <a:rPr lang="en-US" sz="1300" b="1" dirty="0"/>
              <a:t>with Traditional Methods:</a:t>
            </a:r>
          </a:p>
          <a:p>
            <a:pPr marL="285750" indent="-285750" algn="just">
              <a:buFontTx/>
              <a:buChar char="-"/>
            </a:pPr>
            <a:r>
              <a:rPr lang="en-US" sz="1300" dirty="0" smtClean="0"/>
              <a:t>Time-consuming </a:t>
            </a:r>
            <a:r>
              <a:rPr lang="en-US" sz="1300" dirty="0"/>
              <a:t>and necessitates physical visits to payment centers</a:t>
            </a:r>
            <a:r>
              <a:rPr lang="en-US" sz="1300" dirty="0" smtClean="0"/>
              <a:t>.</a:t>
            </a:r>
            <a:endParaRPr lang="en-US" sz="1300" dirty="0"/>
          </a:p>
          <a:p>
            <a:pPr marL="285750" indent="-285750" algn="just">
              <a:buFontTx/>
              <a:buChar char="-"/>
            </a:pPr>
            <a:r>
              <a:rPr lang="en-US" sz="1300" dirty="0"/>
              <a:t>Prone to human errors in manual payment management, leading to inaccuracies and reconciliation problems</a:t>
            </a:r>
            <a:r>
              <a:rPr lang="en-US" sz="1300" dirty="0" smtClean="0"/>
              <a:t>.</a:t>
            </a:r>
            <a:endParaRPr lang="en-US" sz="1300" dirty="0"/>
          </a:p>
          <a:p>
            <a:pPr marL="285750" indent="-285750" algn="just">
              <a:buFontTx/>
              <a:buChar char="-"/>
            </a:pPr>
            <a:r>
              <a:rPr lang="en-US" sz="1300" dirty="0"/>
              <a:t>May result in financial disagreements and miscommunication between the university and students.</a:t>
            </a:r>
          </a:p>
          <a:p>
            <a:pPr marL="285750" indent="-285750" algn="just">
              <a:buFontTx/>
              <a:buChar char="-"/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20792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53" y="942870"/>
            <a:ext cx="8542821" cy="1292750"/>
          </a:xfrm>
        </p:spPr>
        <p:txBody>
          <a:bodyPr/>
          <a:lstStyle/>
          <a:p>
            <a:pPr lvl="0"/>
            <a:r>
              <a:rPr lang="en-US" b="1" cap="none" spc="0" dirty="0" smtClean="0">
                <a:solidFill>
                  <a:srgbClr val="000000"/>
                </a:solidFill>
              </a:rPr>
              <a:t>Continue…</a:t>
            </a:r>
            <a:endParaRPr lang="en-US" b="1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A09EEBC-5E2C-D240-A5D6-6952B8392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7599" y="2157983"/>
            <a:ext cx="5172212" cy="2853964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n-US" b="1" dirty="0"/>
              <a:t>NUMLPay Solutions</a:t>
            </a:r>
            <a:r>
              <a:rPr lang="en-US" b="1" dirty="0" smtClean="0"/>
              <a:t>:</a:t>
            </a:r>
            <a:endParaRPr lang="en-US" b="1" dirty="0"/>
          </a:p>
          <a:p>
            <a:pPr marL="285750" indent="-285750" algn="just">
              <a:buFontTx/>
              <a:buChar char="-"/>
            </a:pPr>
            <a:r>
              <a:rPr lang="en-US" dirty="0"/>
              <a:t>Eliminates the need for physical visits to payment centers, making the process more convenient</a:t>
            </a:r>
            <a:r>
              <a:rPr lang="en-US" dirty="0" smtClean="0"/>
              <a:t>.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/>
              <a:t>Streamlines fee payments, reducing hassle and processing times</a:t>
            </a:r>
            <a:r>
              <a:rPr lang="en-US" dirty="0" smtClean="0"/>
              <a:t>.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/>
              <a:t>Automates payment processing, significantly reducing the likelihood of human errors in record-keeping</a:t>
            </a:r>
            <a:r>
              <a:rPr lang="en-US" dirty="0" smtClean="0"/>
              <a:t>.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/>
              <a:t>Ensures precise financial reconciliation, minimizing discrepancies</a:t>
            </a:r>
            <a:r>
              <a:rPr lang="en-US" dirty="0" smtClean="0"/>
              <a:t>.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/>
              <a:t>Promotes enhanced communication between students and the university by </a:t>
            </a:r>
            <a:r>
              <a:rPr lang="en-US" sz="1700" dirty="0"/>
              <a:t>increasing</a:t>
            </a:r>
            <a:r>
              <a:rPr lang="en-US" dirty="0"/>
              <a:t> transparency and reducing payment disparities.</a:t>
            </a:r>
          </a:p>
          <a:p>
            <a:pPr marL="285750" indent="-285750" algn="just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447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53" y="942870"/>
            <a:ext cx="8542821" cy="1292750"/>
          </a:xfrm>
        </p:spPr>
        <p:txBody>
          <a:bodyPr/>
          <a:lstStyle/>
          <a:p>
            <a:pPr lvl="0"/>
            <a:r>
              <a:rPr lang="en-US" b="1" cap="none" spc="0" dirty="0" smtClean="0">
                <a:solidFill>
                  <a:srgbClr val="000000"/>
                </a:solidFill>
              </a:rPr>
              <a:t>Continue…</a:t>
            </a:r>
            <a:endParaRPr lang="en-US" b="1" cap="none" spc="0" dirty="0">
              <a:solidFill>
                <a:srgbClr val="000000"/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A09EEBC-5E2C-D240-A5D6-6952B8392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7599" y="2157983"/>
            <a:ext cx="5172212" cy="2853964"/>
          </a:xfrm>
        </p:spPr>
        <p:txBody>
          <a:bodyPr>
            <a:noAutofit/>
          </a:bodyPr>
          <a:lstStyle/>
          <a:p>
            <a:pPr algn="just"/>
            <a:r>
              <a:rPr lang="en-US" sz="1300" b="1" dirty="0"/>
              <a:t>Purpose</a:t>
            </a:r>
            <a:r>
              <a:rPr lang="en-US" sz="1300" dirty="0"/>
              <a:t>: Overcome limitations of existing payment </a:t>
            </a:r>
            <a:r>
              <a:rPr lang="en-US" sz="1300" dirty="0" smtClean="0"/>
              <a:t>systems.</a:t>
            </a:r>
          </a:p>
          <a:p>
            <a:pPr algn="just"/>
            <a:r>
              <a:rPr lang="en-US" sz="1300" b="1" dirty="0" smtClean="0"/>
              <a:t>Simplified</a:t>
            </a:r>
            <a:r>
              <a:rPr lang="en-US" sz="1300" dirty="0" smtClean="0"/>
              <a:t> </a:t>
            </a:r>
            <a:r>
              <a:rPr lang="en-US" sz="1300" b="1" dirty="0" smtClean="0"/>
              <a:t>Process</a:t>
            </a:r>
            <a:r>
              <a:rPr lang="en-US" sz="1300" dirty="0" smtClean="0"/>
              <a:t>: Streamlines fee payments, saving time and effort.</a:t>
            </a:r>
          </a:p>
          <a:p>
            <a:pPr algn="just"/>
            <a:r>
              <a:rPr lang="en-US" sz="1300" b="1" dirty="0" smtClean="0"/>
              <a:t>Accessibility</a:t>
            </a:r>
            <a:r>
              <a:rPr lang="en-US" sz="1300" dirty="0"/>
              <a:t>: Available via Android and web systems.</a:t>
            </a:r>
          </a:p>
          <a:p>
            <a:pPr algn="just"/>
            <a:r>
              <a:rPr lang="en-US" sz="1300" b="1" dirty="0"/>
              <a:t>Features:</a:t>
            </a:r>
          </a:p>
          <a:p>
            <a:pPr marL="285750" indent="-285750" algn="just">
              <a:buFontTx/>
              <a:buChar char="-"/>
            </a:pPr>
            <a:r>
              <a:rPr lang="en-US" sz="1300" dirty="0" smtClean="0"/>
              <a:t>Online </a:t>
            </a:r>
            <a:r>
              <a:rPr lang="en-US" sz="1300" dirty="0"/>
              <a:t>fee payment </a:t>
            </a:r>
            <a:r>
              <a:rPr lang="en-US" sz="1300" dirty="0" smtClean="0"/>
              <a:t>options.</a:t>
            </a:r>
          </a:p>
          <a:p>
            <a:pPr marL="285750" indent="-285750" algn="just">
              <a:buFontTx/>
              <a:buChar char="-"/>
            </a:pPr>
            <a:r>
              <a:rPr lang="en-US" sz="1300" dirty="0" smtClean="0"/>
              <a:t>User-friendly support system.</a:t>
            </a:r>
          </a:p>
          <a:p>
            <a:pPr algn="just"/>
            <a:r>
              <a:rPr lang="en-US" sz="1300" b="1" dirty="0" smtClean="0"/>
              <a:t>Community </a:t>
            </a:r>
            <a:r>
              <a:rPr lang="en-US" sz="1300" b="1" dirty="0"/>
              <a:t>Enhancement</a:t>
            </a:r>
            <a:r>
              <a:rPr lang="en-US" sz="1300" dirty="0"/>
              <a:t>: Aims to improve fee payment experience for NUML community.</a:t>
            </a:r>
          </a:p>
        </p:txBody>
      </p:sp>
    </p:spTree>
    <p:extLst>
      <p:ext uri="{BB962C8B-B14F-4D97-AF65-F5344CB8AC3E}">
        <p14:creationId xmlns:p14="http://schemas.microsoft.com/office/powerpoint/2010/main" val="243212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53" y="942870"/>
            <a:ext cx="8542821" cy="1292750"/>
          </a:xfrm>
        </p:spPr>
        <p:txBody>
          <a:bodyPr/>
          <a:lstStyle/>
          <a:p>
            <a:pPr lvl="0"/>
            <a:r>
              <a:rPr lang="en-US" b="1" cap="none" spc="0" dirty="0">
                <a:solidFill>
                  <a:srgbClr val="000000"/>
                </a:solidFill>
              </a:rPr>
              <a:t>Proposed System </a:t>
            </a:r>
            <a:r>
              <a:rPr lang="en-US" b="1" cap="none" spc="0" dirty="0" smtClean="0">
                <a:solidFill>
                  <a:srgbClr val="000000"/>
                </a:solidFill>
              </a:rPr>
              <a:t>Requirements</a:t>
            </a:r>
            <a:endParaRPr lang="en-US" b="1" cap="none" spc="0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753" y="1873058"/>
            <a:ext cx="9224047" cy="413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31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RetrospectVTI">
  <a:themeElements>
    <a:clrScheme name="MONO">
      <a:dk1>
        <a:srgbClr val="000000"/>
      </a:dk1>
      <a:lt1>
        <a:srgbClr val="ECEEF7"/>
      </a:lt1>
      <a:dk2>
        <a:srgbClr val="000000"/>
      </a:dk2>
      <a:lt2>
        <a:srgbClr val="F5F8FF"/>
      </a:lt2>
      <a:accent1>
        <a:srgbClr val="ECEEF7"/>
      </a:accent1>
      <a:accent2>
        <a:srgbClr val="F5F8FF"/>
      </a:accent2>
      <a:accent3>
        <a:srgbClr val="A1A2A9"/>
      </a:accent3>
      <a:accent4>
        <a:srgbClr val="141514"/>
      </a:accent4>
      <a:accent5>
        <a:srgbClr val="000000"/>
      </a:accent5>
      <a:accent6>
        <a:srgbClr val="96969C"/>
      </a:accent6>
      <a:hlink>
        <a:srgbClr val="5F6063"/>
      </a:hlink>
      <a:folHlink>
        <a:srgbClr val="919191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_Light_Sales Pitch_02_Win32_AS_v3" id="{A204E388-A84B-4CC6-98FC-54ED9900B3CD}" vid="{1AF041A9-EA2C-4539-9272-70AF2168FE9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A43D08-F4F9-4D95-9CB2-7DE3744160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029FA76-0C86-4BF1-99F1-A3115FBFFAB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4FAF7B5-E40C-46BE-9C83-DA251FCAE61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508</Words>
  <Application>Microsoft Office PowerPoint</Application>
  <PresentationFormat>Widescreen</PresentationFormat>
  <Paragraphs>90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Century Gothic</vt:lpstr>
      <vt:lpstr>Helvetica Neue Medium</vt:lpstr>
      <vt:lpstr>RetrospectVTI</vt:lpstr>
      <vt:lpstr>NUMLPay</vt:lpstr>
      <vt:lpstr>PowerPoint Presentation</vt:lpstr>
      <vt:lpstr>PowerPoint Presentation</vt:lpstr>
      <vt:lpstr>What is NUMLPay?</vt:lpstr>
      <vt:lpstr>Existing System</vt:lpstr>
      <vt:lpstr>Proposed Statement</vt:lpstr>
      <vt:lpstr>Continue…</vt:lpstr>
      <vt:lpstr>Continue…</vt:lpstr>
      <vt:lpstr>Proposed System Requirements</vt:lpstr>
      <vt:lpstr>Continue…</vt:lpstr>
      <vt:lpstr>Methodology</vt:lpstr>
      <vt:lpstr>Resource Requirements</vt:lpstr>
      <vt:lpstr>Hardware/Software Requirements</vt:lpstr>
      <vt:lpstr>Hardware/Software Requirements</vt:lpstr>
      <vt:lpstr>Use case Diagram</vt:lpstr>
      <vt:lpstr>Activity Diagram For User</vt:lpstr>
      <vt:lpstr>Activity Diagram  For Admin</vt:lpstr>
      <vt:lpstr>Login Sequence  Diagram</vt:lpstr>
      <vt:lpstr>Add Fee Sequence  Diagram</vt:lpstr>
      <vt:lpstr>Add Fine Sequence Diagram</vt:lpstr>
      <vt:lpstr>Download Reports  Sequence Diagram</vt:lpstr>
      <vt:lpstr>Student Verification  Sequence Diagram</vt:lpstr>
      <vt:lpstr>Paid Challan  Verification Sequence  Diagram</vt:lpstr>
      <vt:lpstr>Class Diagram</vt:lpstr>
      <vt:lpstr>ERD</vt:lpstr>
      <vt:lpstr>System Android</vt:lpstr>
      <vt:lpstr>System Web - User</vt:lpstr>
      <vt:lpstr>System Web – Dept. Admin</vt:lpstr>
      <vt:lpstr>System Web – Campus Admin</vt:lpstr>
      <vt:lpstr>System Web – Accountant Admin</vt:lpstr>
      <vt:lpstr>System Web – Super Admin</vt:lpstr>
      <vt:lpstr>Any Questions?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2023-03-27T21:27:59Z</dcterms:created>
  <dcterms:modified xsi:type="dcterms:W3CDTF">2024-05-13T13:15:01Z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